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70" r:id="rId3"/>
    <p:sldId id="271" r:id="rId4"/>
    <p:sldId id="28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89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7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90"/>
    <p:restoredTop sz="65946" autoAdjust="0"/>
  </p:normalViewPr>
  <p:slideViewPr>
    <p:cSldViewPr>
      <p:cViewPr varScale="1">
        <p:scale>
          <a:sx n="68" d="100"/>
          <a:sy n="68" d="100"/>
        </p:scale>
        <p:origin x="156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952"/>
    </p:cViewPr>
  </p:outlineViewPr>
  <p:notesTextViewPr>
    <p:cViewPr>
      <p:scale>
        <a:sx n="1" d="1"/>
        <a:sy n="1" d="1"/>
      </p:scale>
      <p:origin x="0" y="-2016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8075C-FCBC-4DBE-A755-B27B2B84E8CA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41252-E360-4615-ADC6-B8059B966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err="1" smtClean="0">
                <a:ea typeface="MS PGothic" charset="-128"/>
              </a:rPr>
              <a:t>Eğitmen</a:t>
            </a:r>
            <a:r>
              <a:rPr lang="en-GB" altLang="en-US" dirty="0" smtClean="0">
                <a:ea typeface="MS PGothic" charset="-128"/>
              </a:rPr>
              <a:t>, </a:t>
            </a:r>
            <a:r>
              <a:rPr lang="en-GB" altLang="en-US" dirty="0" err="1" smtClean="0">
                <a:ea typeface="MS PGothic" charset="-128"/>
              </a:rPr>
              <a:t>katılımcılara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dersin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İkinci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Bölümü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ile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ilgili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sormak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istedikleri</a:t>
            </a:r>
            <a:r>
              <a:rPr lang="en-GB" altLang="en-US" dirty="0" smtClean="0">
                <a:ea typeface="MS PGothic" charset="-128"/>
              </a:rPr>
              <a:t> her </a:t>
            </a:r>
            <a:r>
              <a:rPr lang="en-GB" altLang="en-US" dirty="0" err="1" smtClean="0">
                <a:ea typeface="MS PGothic" charset="-128"/>
              </a:rPr>
              <a:t>türlü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soruyu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fırsatı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tanımalıdır</a:t>
            </a:r>
            <a:r>
              <a:rPr lang="en-GB" altLang="en-US" dirty="0" smtClean="0">
                <a:ea typeface="MS PGothic" charset="-128"/>
              </a:rPr>
              <a:t>. </a:t>
            </a:r>
            <a:endParaRPr lang="en-GB" altLang="en-US" dirty="0">
              <a:ea typeface="MS PGothic" charset="-128"/>
            </a:endParaRPr>
          </a:p>
        </p:txBody>
      </p:sp>
      <p:sp>
        <p:nvSpPr>
          <p:cNvPr id="3020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9pPr>
          </a:lstStyle>
          <a:p>
            <a:pPr algn="r" eaLnBrk="1" hangingPunct="1"/>
            <a:fld id="{D1BB6747-82E1-4642-A6EB-C55C2C8FDEB3}" type="slidenum">
              <a:rPr lang="en-GB" altLang="en-US" sz="1200">
                <a:latin typeface="Calibri" charset="-94"/>
              </a:rPr>
              <a:pPr algn="r" eaLnBrk="1" hangingPunct="1"/>
              <a:t>16</a:t>
            </a:fld>
            <a:endParaRPr lang="en-GB" altLang="en-US" sz="1200">
              <a:latin typeface="Calibri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494201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noProof="0" dirty="0" smtClean="0">
                <a:ea typeface="ＭＳ Ｐゴシック" pitchFamily="34" charset="-128"/>
              </a:rPr>
              <a:t>Eğitmenler</a:t>
            </a:r>
            <a:r>
              <a:rPr lang="tr-TR" altLang="en-US" baseline="0" noProof="0" dirty="0" smtClean="0">
                <a:ea typeface="ＭＳ Ｐゴシック" pitchFamily="34" charset="-128"/>
              </a:rPr>
              <a:t> buraya ulusal mevzuat hükümlerine dair atıflar ekleyecektir. </a:t>
            </a:r>
            <a:endParaRPr lang="tr-TR" altLang="en-US" noProof="0" dirty="0" smtClean="0">
              <a:ea typeface="ＭＳ Ｐゴシック" pitchFamily="34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PowerPoint (ya da başka bir tür sunum)</a:t>
            </a:r>
          </a:p>
          <a:p>
            <a:endParaRPr lang="tr-TR" altLang="en-US" noProof="0" dirty="0" smtClean="0">
              <a:ea typeface="MS PGothic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Bu bölümdeki slaytların içeriği yerel eğitimlerde anlatılabilecek konulara dair bir örnek teşkil etmektedir. </a:t>
            </a:r>
          </a:p>
          <a:p>
            <a:endParaRPr lang="tr-TR" altLang="en-US" noProof="0" dirty="0" smtClean="0">
              <a:ea typeface="MS PGothic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Sunumda tercihen, ulusal maddi hukuk oturumunda imzalanmış veya onaylanmış olan uluslararası hukuk belgelerinden ve bunların iç hukuka yansımasının sonuçlarından bahsedilmelidir. </a:t>
            </a:r>
          </a:p>
          <a:p>
            <a:r>
              <a:rPr lang="tr-TR" altLang="en-US" noProof="0" dirty="0" smtClean="0">
                <a:ea typeface="MS PGothic" charset="-128"/>
              </a:rPr>
              <a:t> </a:t>
            </a:r>
          </a:p>
          <a:p>
            <a:r>
              <a:rPr lang="tr-TR" altLang="en-US" noProof="0" dirty="0" smtClean="0">
                <a:ea typeface="MS PGothic" charset="-128"/>
              </a:rPr>
              <a:t>Ayrıca, ulusal hukuk</a:t>
            </a:r>
            <a:r>
              <a:rPr lang="tr-TR" altLang="en-US" baseline="0" noProof="0" dirty="0" smtClean="0">
                <a:ea typeface="MS PGothic" charset="-128"/>
              </a:rPr>
              <a:t> kapsamında imkân tanınan soruşturma tedbiri türlerine ilişkin bir tanımlamanın yanı sıra, elektronik delillerin toplanması ve muhafazasının önemine ve gerekliliklerine dair bir açıklama da sunulmalıdır. </a:t>
            </a:r>
          </a:p>
          <a:p>
            <a:endParaRPr lang="tr-TR" altLang="en-US" baseline="0" noProof="0" dirty="0" smtClean="0">
              <a:ea typeface="MS PGothic" charset="-128"/>
            </a:endParaRPr>
          </a:p>
          <a:p>
            <a:r>
              <a:rPr lang="tr-TR" altLang="en-US" baseline="0" noProof="0" dirty="0" smtClean="0">
                <a:ea typeface="MS PGothic" charset="-128"/>
              </a:rPr>
              <a:t>Uygun hallerde, elektronik delillere yönelik ulusal yargı işlemlerindeki olası özgünlüklerden de bahsedilmelidir. </a:t>
            </a:r>
            <a:endParaRPr lang="tr-TR" altLang="en-US" noProof="0" dirty="0" smtClean="0">
              <a:ea typeface="MS PGothic" charset="-128"/>
            </a:endParaRPr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EAD6861-7252-4740-9F43-D0F7CF2018B1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4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56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29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Gündem</a:t>
            </a:r>
            <a:endParaRPr lang="pt-PT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sunum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üç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bölümden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oluşmaktadır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Birinci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Bölümde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siber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suçlara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ilişkin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maddi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mevzuattan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bahsedilecektir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Mevcut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mevzuat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çerçevesinde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siber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suçlarla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ilişkili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hangi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cürümler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suç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olarak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kabul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edilmektedir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İkinci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Bölümde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ulusal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hukuk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kapsamındaki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usul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hükümlerinden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bahsedilecektir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Üçüncü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bölümde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dersin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özeti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sunulacaktır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5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16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16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2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tr-TR" noProof="0" dirty="0" smtClean="0">
                <a:latin typeface="Calibri" charset="0"/>
              </a:rPr>
              <a:t>Eğitmen şartlar ve güvencelerle</a:t>
            </a:r>
            <a:r>
              <a:rPr lang="tr-TR" baseline="0" noProof="0" dirty="0" smtClean="0">
                <a:latin typeface="Calibri" charset="0"/>
              </a:rPr>
              <a:t> ilgili vurgulanması gereken her türlü iç hukuk faktörünü veya önemli meseleyi </a:t>
            </a:r>
            <a:r>
              <a:rPr lang="tr-TR" noProof="0" dirty="0" smtClean="0">
                <a:latin typeface="Calibri" charset="0"/>
              </a:rPr>
              <a:t>bu slay</a:t>
            </a:r>
            <a:r>
              <a:rPr lang="tr-TR" baseline="0" noProof="0" dirty="0" smtClean="0">
                <a:latin typeface="Calibri" charset="0"/>
              </a:rPr>
              <a:t>da ekleyebilir. Bunlar arasında: </a:t>
            </a:r>
            <a:endParaRPr lang="tr-TR" noProof="0" dirty="0" smtClean="0">
              <a:latin typeface="Calibri" charset="0"/>
            </a:endParaRPr>
          </a:p>
          <a:p>
            <a:pPr marL="171450" indent="-171450" eaLnBrk="1" hangingPunct="1">
              <a:buFontTx/>
              <a:buChar char="-"/>
            </a:pPr>
            <a:r>
              <a:rPr lang="tr-TR" baseline="0" noProof="0" dirty="0" smtClean="0">
                <a:latin typeface="Calibri" charset="0"/>
              </a:rPr>
              <a:t>Gerekliliği ve orantılılığı güvence altına alan genel veya özel hükümler,</a:t>
            </a:r>
          </a:p>
          <a:p>
            <a:pPr marL="171450" indent="-171450" eaLnBrk="1" hangingPunct="1">
              <a:buFontTx/>
              <a:buChar char="-"/>
            </a:pPr>
            <a:r>
              <a:rPr lang="tr-TR" baseline="0" noProof="0" dirty="0" smtClean="0">
                <a:latin typeface="Calibri" charset="0"/>
              </a:rPr>
              <a:t>(Birtakım) güvencelerin iç hukuktaki kaynağı (kanun, içtihat …),</a:t>
            </a:r>
          </a:p>
          <a:p>
            <a:pPr marL="171450" indent="-171450" eaLnBrk="1" hangingPunct="1">
              <a:buFontTx/>
              <a:buChar char="-"/>
            </a:pPr>
            <a:r>
              <a:rPr lang="tr-TR" baseline="0" noProof="0" dirty="0" smtClean="0">
                <a:latin typeface="Calibri" charset="0"/>
              </a:rPr>
              <a:t>İç hukukun bu konuda zayıf olan yönleri yer alabilir. </a:t>
            </a:r>
            <a:endParaRPr lang="tr-TR" baseline="0" noProof="0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405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err="1" smtClean="0">
                <a:ea typeface="MS PGothic" charset="-128"/>
              </a:rPr>
              <a:t>Eğitmen</a:t>
            </a:r>
            <a:r>
              <a:rPr lang="en-GB" altLang="en-US" dirty="0" smtClean="0">
                <a:ea typeface="MS PGothic" charset="-128"/>
              </a:rPr>
              <a:t>, </a:t>
            </a:r>
            <a:r>
              <a:rPr lang="en-GB" altLang="en-US" dirty="0" err="1" smtClean="0">
                <a:ea typeface="MS PGothic" charset="-128"/>
              </a:rPr>
              <a:t>katılımcılara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dersin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Üçüncü</a:t>
            </a:r>
            <a:r>
              <a:rPr lang="en-GB" altLang="en-US" baseline="0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Bölümü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ile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ilgili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sormak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istedikleri</a:t>
            </a:r>
            <a:r>
              <a:rPr lang="en-GB" altLang="en-US" dirty="0" smtClean="0">
                <a:ea typeface="MS PGothic" charset="-128"/>
              </a:rPr>
              <a:t> her </a:t>
            </a:r>
            <a:r>
              <a:rPr lang="en-GB" altLang="en-US" dirty="0" err="1" smtClean="0">
                <a:ea typeface="MS PGothic" charset="-128"/>
              </a:rPr>
              <a:t>türlü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soruyu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fırsatı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tanımalıdır</a:t>
            </a:r>
            <a:r>
              <a:rPr lang="en-GB" altLang="en-US" dirty="0" smtClean="0">
                <a:ea typeface="MS PGothic" charset="-128"/>
              </a:rPr>
              <a:t>. </a:t>
            </a:r>
            <a:endParaRPr lang="en-GB" altLang="en-US" dirty="0">
              <a:ea typeface="MS PGothic" charset="-128"/>
            </a:endParaRPr>
          </a:p>
        </p:txBody>
      </p:sp>
      <p:sp>
        <p:nvSpPr>
          <p:cNvPr id="3020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9pPr>
          </a:lstStyle>
          <a:p>
            <a:pPr algn="r" eaLnBrk="1" hangingPunct="1"/>
            <a:fld id="{D1BB6747-82E1-4642-A6EB-C55C2C8FDEB3}" type="slidenum">
              <a:rPr lang="en-GB" altLang="en-US" sz="1200">
                <a:latin typeface="Calibri" charset="-94"/>
              </a:rPr>
              <a:pPr algn="r" eaLnBrk="1" hangingPunct="1"/>
              <a:t>27</a:t>
            </a:fld>
            <a:endParaRPr lang="en-GB" altLang="en-US" sz="1200">
              <a:latin typeface="Calibri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8876201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Özet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Tekrar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dirty="0" err="1" smtClean="0">
                <a:ea typeface="MS PGothic" charset="-128"/>
              </a:rPr>
              <a:t>Eğitmen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aşağıdaki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hususlarda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bilgileri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tekrarlamalı</a:t>
            </a:r>
            <a:r>
              <a:rPr lang="en-GB" altLang="en-US" dirty="0" smtClean="0">
                <a:ea typeface="MS PGothic" charset="-128"/>
              </a:rPr>
              <a:t>/</a:t>
            </a:r>
            <a:r>
              <a:rPr lang="en-GB" altLang="en-US" dirty="0" err="1" smtClean="0">
                <a:ea typeface="MS PGothic" charset="-128"/>
              </a:rPr>
              <a:t>sınamalıdır</a:t>
            </a:r>
            <a:r>
              <a:rPr lang="en-GB" altLang="en-US" dirty="0" smtClean="0">
                <a:ea typeface="MS PGothic" charset="-128"/>
              </a:rPr>
              <a:t>: 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charset="-94"/>
              <a:buChar char="•"/>
            </a:pPr>
            <a:r>
              <a:rPr lang="tr-TR" sz="1200" dirty="0" smtClean="0"/>
              <a:t>Mevcut ulusal hukuka dayalı olarak, maddi ceza hukuku hükümlerini sıralayabilecek ve suçları tanımlamada kullanılan bazı temel faktörleri tespit edebilecektir,</a:t>
            </a:r>
          </a:p>
          <a:p>
            <a:pPr marL="171450" indent="-171450">
              <a:buFont typeface="Arial" charset="-94"/>
              <a:buChar char="•"/>
            </a:pPr>
            <a:r>
              <a:rPr lang="tr-TR" sz="1200" dirty="0" smtClean="0"/>
              <a:t>Ulusal hukuk kapsamında şartların ve güvencelerin önemini açıklayabilecektir,</a:t>
            </a:r>
          </a:p>
          <a:p>
            <a:pPr marL="171450" indent="-171450">
              <a:buFont typeface="Arial" charset="-94"/>
              <a:buChar char="•"/>
            </a:pPr>
            <a:r>
              <a:rPr lang="tr-TR" sz="1200" dirty="0" smtClean="0"/>
              <a:t>Ulusal hukuk kapsamında mevcut usul hükümlerini açıklayabilecektir, </a:t>
            </a:r>
          </a:p>
          <a:p>
            <a:pPr marL="171450" indent="-171450">
              <a:buFont typeface="Arial" charset="-94"/>
              <a:buChar char="•"/>
            </a:pPr>
            <a:r>
              <a:rPr lang="tr-TR" sz="1200" dirty="0" smtClean="0"/>
              <a:t>Ulusal mevzuat ile başta Budapeşte Sözleşmesi olmak üzere uluslararası sözleşmeler arasındaki uyumlaştırma ihtiyaçlarını ve avantajlarını analiz edebilecektir.</a:t>
            </a:r>
            <a:endParaRPr lang="en-GB" sz="12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en-US" noProof="0" dirty="0" smtClean="0">
                <a:ea typeface="MS PGothic" charset="-128"/>
              </a:rPr>
              <a:t>Eğitmen, katılımcılara dersle ilgili sormak istedikleri her türlü soruyu sorma fırsatı tanımalıdır</a:t>
            </a:r>
          </a:p>
          <a:p>
            <a:endParaRPr lang="tr-TR" altLang="en-US" b="1" noProof="0" dirty="0" smtClean="0">
              <a:ea typeface="MS PGothic" charset="-128"/>
            </a:endParaRPr>
          </a:p>
          <a:p>
            <a:r>
              <a:rPr lang="tr-TR" altLang="en-US" b="1" noProof="0" dirty="0" smtClean="0">
                <a:ea typeface="MS PGothic" charset="-128"/>
              </a:rPr>
              <a:t>Pratik</a:t>
            </a:r>
            <a:r>
              <a:rPr lang="tr-TR" altLang="en-US" b="1" baseline="0" noProof="0" dirty="0" smtClean="0">
                <a:ea typeface="MS PGothic" charset="-128"/>
              </a:rPr>
              <a:t> Çalışmalar </a:t>
            </a:r>
            <a:r>
              <a:rPr lang="tr-TR" altLang="en-US" b="1" noProof="0" dirty="0" smtClean="0">
                <a:ea typeface="MS PGothic" charset="-128"/>
              </a:rPr>
              <a:t>(varsa)</a:t>
            </a:r>
            <a:endParaRPr lang="tr-TR" altLang="en-US" noProof="0" dirty="0" smtClean="0">
              <a:ea typeface="MS PGothic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Bu</a:t>
            </a:r>
            <a:r>
              <a:rPr lang="tr-TR" altLang="en-US" baseline="0" noProof="0" dirty="0" smtClean="0">
                <a:ea typeface="MS PGothic" charset="-128"/>
              </a:rPr>
              <a:t> oturum için başkaca bir pratik çalışma hazırlanmamıştır. </a:t>
            </a:r>
            <a:endParaRPr lang="tr-TR" altLang="en-US" noProof="0" dirty="0" smtClean="0">
              <a:ea typeface="MS PGothic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 </a:t>
            </a:r>
          </a:p>
          <a:p>
            <a:r>
              <a:rPr lang="tr-TR" altLang="en-US" b="1" noProof="0" dirty="0" smtClean="0">
                <a:ea typeface="MS PGothic" charset="-128"/>
              </a:rPr>
              <a:t>Bilgi Testi</a:t>
            </a:r>
            <a:endParaRPr lang="tr-TR" altLang="en-US" noProof="0" dirty="0" smtClean="0">
              <a:ea typeface="MS PGothic" charset="-128"/>
            </a:endParaRPr>
          </a:p>
          <a:p>
            <a:r>
              <a:rPr lang="tr-TR" altLang="en-US" noProof="0" dirty="0" smtClean="0">
                <a:ea typeface="MS PGothic" charset="-128"/>
              </a:rPr>
              <a:t>Eğitmen her bir oturumdaki</a:t>
            </a:r>
            <a:r>
              <a:rPr lang="tr-TR" altLang="en-US" baseline="0" noProof="0" dirty="0" smtClean="0">
                <a:ea typeface="MS PGothic" charset="-128"/>
              </a:rPr>
              <a:t> konular hakkında ilgili sorular sorarak </a:t>
            </a:r>
            <a:r>
              <a:rPr lang="tr-TR" altLang="en-US" baseline="0" noProof="0" smtClean="0">
                <a:ea typeface="MS PGothic" charset="-128"/>
              </a:rPr>
              <a:t>bilgiyi sınamalıdır.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r>
              <a:rPr lang="tr-TR" sz="1200" b="1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Hedefler: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 oturumun amacı hakim ve savcılara siber suç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davalarının kovuşturulması ve yargılanması sırasında ulusal mevzuattaki usul hükümlerini etkili bir şekilde kullanmalarını sağlamak için gerekli bilgileri sunmaktır. 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Oturumun sonuna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gelindiğinde katılımcılar: 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tr-TR" sz="1200" dirty="0" smtClean="0"/>
              <a:t>Mevcut ulusal hukuka dayalı olarak, maddi ceza hukuku hükümlerini sıralayabilecek ve suçları tanımlamada kullanılan bazı temel faktörleri tespit edebilecektir,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tr-TR" sz="1200" dirty="0" smtClean="0"/>
              <a:t>Ulusal hukuk kapsamında şartların ve güvencelerin önemini açıklayabilecektir,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tr-TR" sz="1200" dirty="0" smtClean="0"/>
              <a:t>Ulusal hukuk kapsamında mevcut usul hükümlerini açıklayabilecektir, 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tr-TR" sz="1200" dirty="0" smtClean="0"/>
              <a:t>Ulusal mevzuat ile başta Budapeşte Sözleşmesi olmak üzere uluslararası sözleşmeler arasındaki uyumlaştırma ihtiyaçlarını ve avantajlarını analiz edebilecektir.</a:t>
            </a:r>
            <a:r>
              <a:rPr lang="tr-TR" sz="1200" baseline="0" dirty="0" smtClean="0"/>
              <a:t> </a:t>
            </a:r>
            <a:endParaRPr lang="tr-TR" sz="1200" dirty="0" smtClean="0"/>
          </a:p>
          <a:p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Daha ayrıntılı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belirtmek gerekirse, katılımcılar aşağıda sayılan konulara ilişkin iç hukuk hükümlerini saptayıp izah edebilecek hale gelecektir: 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--Siber suçlar hakkında ulusal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mevzuatta yer alan suçlar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--Yasadışı erişim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--Yasadışı 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 geçirme</a:t>
            </a:r>
            <a:endParaRPr lang="tr-TR" sz="1200" kern="1200" baseline="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--Verilere müdahale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--Sisteme müdahale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--Cihazların kötüye kullanılması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--Bilgisayarla bağlantılı sahtecilik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--Bilgisayarla bağlantılı dolandırıcılık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--Çocuk pornografisiyle bağlantılı suçlar</a:t>
            </a:r>
          </a:p>
          <a:p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--Telif haklarına ilişkin suçlar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--Usul kurallarının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kapsamı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--Bilgisayar verilerinin süratli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şekilde korunması ve ifşası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--İbraz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emirleri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--Arama ve el koyma </a:t>
            </a: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--Trafik verilerinin gerçek zamanlı toplanması</a:t>
            </a: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--İçerik </a:t>
            </a:r>
            <a:r>
              <a:rPr lang="tr-TR" sz="1200" kern="1200" noProof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verilerinin </a:t>
            </a:r>
            <a:r>
              <a:rPr lang="tr-TR" sz="1200" kern="1200" noProof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 geçirilmesi</a:t>
            </a:r>
            <a:endParaRPr lang="tr-TR" sz="1200" kern="1200" noProof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--Şartlar</a:t>
            </a:r>
            <a:r>
              <a:rPr lang="tr-TR" sz="1200" kern="1200" baseline="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 güvenceler</a:t>
            </a:r>
            <a:r>
              <a:rPr lang="tr-TR" sz="1200" kern="1200" noProof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 err="1" smtClean="0">
                <a:ea typeface="MS PGothic" charset="-128"/>
              </a:rPr>
              <a:t>Eğitmen</a:t>
            </a:r>
            <a:r>
              <a:rPr lang="en-GB" altLang="en-US" dirty="0" smtClean="0">
                <a:ea typeface="MS PGothic" charset="-128"/>
              </a:rPr>
              <a:t>, </a:t>
            </a:r>
            <a:r>
              <a:rPr lang="en-GB" altLang="en-US" dirty="0" err="1" smtClean="0">
                <a:ea typeface="MS PGothic" charset="-128"/>
              </a:rPr>
              <a:t>katılımcılara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önceki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slaytlarla</a:t>
            </a:r>
            <a:r>
              <a:rPr lang="en-GB" altLang="en-US" baseline="0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ile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ilgili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sormak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istedikleri</a:t>
            </a:r>
            <a:r>
              <a:rPr lang="en-GB" altLang="en-US" dirty="0" smtClean="0">
                <a:ea typeface="MS PGothic" charset="-128"/>
              </a:rPr>
              <a:t> her </a:t>
            </a:r>
            <a:r>
              <a:rPr lang="en-GB" altLang="en-US" dirty="0" err="1" smtClean="0">
                <a:ea typeface="MS PGothic" charset="-128"/>
              </a:rPr>
              <a:t>türlü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soruyu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sorma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fırsatı</a:t>
            </a:r>
            <a:r>
              <a:rPr lang="en-GB" altLang="en-US" dirty="0" smtClean="0">
                <a:ea typeface="MS PGothic" charset="-128"/>
              </a:rPr>
              <a:t> </a:t>
            </a:r>
            <a:r>
              <a:rPr lang="en-GB" altLang="en-US" dirty="0" err="1" smtClean="0">
                <a:ea typeface="MS PGothic" charset="-128"/>
              </a:rPr>
              <a:t>tanımalıdır</a:t>
            </a:r>
            <a:r>
              <a:rPr lang="en-GB" altLang="en-US" dirty="0" smtClean="0">
                <a:ea typeface="MS PGothic" charset="-128"/>
              </a:rPr>
              <a:t>. </a:t>
            </a:r>
            <a:endParaRPr lang="en-GB" altLang="en-US" dirty="0">
              <a:ea typeface="MS PGothic" charset="-128"/>
            </a:endParaRPr>
          </a:p>
        </p:txBody>
      </p:sp>
      <p:sp>
        <p:nvSpPr>
          <p:cNvPr id="3020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-94"/>
                <a:ea typeface="MS PGothic" charset="-128"/>
              </a:defRPr>
            </a:lvl9pPr>
          </a:lstStyle>
          <a:p>
            <a:pPr algn="r" eaLnBrk="1" hangingPunct="1"/>
            <a:fld id="{D1BB6747-82E1-4642-A6EB-C55C2C8FDEB3}" type="slidenum">
              <a:rPr lang="en-GB" altLang="en-US" sz="1200">
                <a:latin typeface="Calibri" charset="-94"/>
              </a:rPr>
              <a:pPr algn="r" eaLnBrk="1" hangingPunct="1"/>
              <a:t>4</a:t>
            </a:fld>
            <a:endParaRPr lang="en-GB" altLang="en-US" sz="1200">
              <a:latin typeface="Calibri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10924659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</p:txBody>
      </p:sp>
      <p:sp>
        <p:nvSpPr>
          <p:cNvPr id="240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117855-E385-4B57-9435-836CBD5FE881}" type="slidenum">
              <a:rPr lang="en-US" altLang="x-none"/>
              <a:pPr algn="r" eaLnBrk="1" hangingPunct="1">
                <a:spcBef>
                  <a:spcPct val="0"/>
                </a:spcBef>
              </a:pPr>
              <a:t>6</a:t>
            </a:fld>
            <a:endParaRPr lang="en-US" alt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dirty="0" err="1" smtClean="0">
                <a:ea typeface="ＭＳ Ｐゴシック" pitchFamily="34" charset="-128"/>
              </a:rPr>
              <a:t>Eğitmenler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buraya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ulusal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mevzuat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hükümlerine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dair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atıflar</a:t>
            </a:r>
            <a:r>
              <a:rPr lang="en-GB" altLang="en-US" baseline="0" dirty="0" smtClean="0">
                <a:ea typeface="ＭＳ Ｐゴシック" pitchFamily="34" charset="-128"/>
              </a:rPr>
              <a:t> </a:t>
            </a:r>
            <a:r>
              <a:rPr lang="en-GB" altLang="en-US" baseline="0" dirty="0" err="1" smtClean="0">
                <a:ea typeface="ＭＳ Ｐゴシック" pitchFamily="34" charset="-128"/>
              </a:rPr>
              <a:t>ekleyecektir</a:t>
            </a:r>
            <a:r>
              <a:rPr lang="en-GB" altLang="en-US" baseline="0" dirty="0" smtClean="0">
                <a:ea typeface="ＭＳ Ｐゴシック" pitchFamily="34" charset="-128"/>
              </a:rPr>
              <a:t>. </a:t>
            </a:r>
            <a:endParaRPr lang="en-GB" altLang="en-US" dirty="0" smtClean="0">
              <a:ea typeface="ＭＳ Ｐゴシック" pitchFamily="34" charset="-128"/>
            </a:endParaRPr>
          </a:p>
          <a:p>
            <a:pPr eaLnBrk="1" hangingPunct="1"/>
            <a:endParaRPr lang="en-GB" altLang="x-none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7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1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7463-4435-46FA-B1FC-66986B77A864}" type="datetimeFigureOut">
              <a:rPr lang="en-US" smtClean="0"/>
              <a:t>10/28/17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3E25-ECCF-4C90-988A-305B010CC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noProof="0" dirty="0" smtClean="0"/>
              <a:t/>
            </a:r>
            <a:br>
              <a:rPr lang="tr-TR" noProof="0" dirty="0" smtClean="0"/>
            </a:br>
            <a:r>
              <a:rPr lang="tr-TR" noProof="0" dirty="0" smtClean="0"/>
              <a:t>Hakim ve Savcılar için Siber Suçlar Konusuna Giriş Eğitimi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tr-TR" noProof="0" dirty="0" smtClean="0">
                <a:solidFill>
                  <a:srgbClr val="898989"/>
                </a:solidFill>
              </a:rPr>
              <a:t>Oturum 1.2.4</a:t>
            </a:r>
          </a:p>
          <a:p>
            <a:pPr eaLnBrk="1" hangingPunct="1"/>
            <a:r>
              <a:rPr lang="tr-TR" noProof="0" dirty="0" smtClean="0">
                <a:solidFill>
                  <a:srgbClr val="898989"/>
                </a:solidFill>
              </a:rPr>
              <a:t>Siber Suçlara ilişkin Ulusal Mevzuat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FACF2-E39D-4059-8AD8-645529713DC3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b="1" dirty="0" err="1">
                <a:solidFill>
                  <a:schemeClr val="bg1"/>
                </a:solidFill>
                <a:latin typeface="Arial Narrow" pitchFamily="34" charset="0"/>
              </a:rPr>
              <a:t>iPROCEEDS</a:t>
            </a:r>
            <a:r>
              <a:rPr lang="en-GB" altLang="en-US" b="1" dirty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 dirty="0">
                <a:solidFill>
                  <a:schemeClr val="bg1"/>
                </a:solidFill>
              </a:rPr>
              <a:t>Project on targeting crime proceeds on the Internet in South-eastern Europe and Turkey</a:t>
            </a:r>
            <a:endParaRPr lang="en-US" altLang="en-US" sz="14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47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Sisteme Müdahale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478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123B41-E182-4745-B549-2D9C0C90293B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1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Cihazların Kötüye Kullanılması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49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87DDC2-726E-4024-AB5E-6E0C48D13A6E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Bilgisayarla Bağlantılı Sahtecilik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519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31BC68-DF8F-4D82-87A5-0BA7BAACD92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Bilgisayarla Bağlantılı Dolandırıcılık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539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F6D941-3985-4675-89A3-00B8D454732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Çocuk Pornografisiyle </a:t>
            </a:r>
            <a:b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</a:br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Bağlantılı Suçlar 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560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64E644-2D22-45FA-B819-9034D4EE8E8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6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Telif Haklarına ilişkin Suçlar 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580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E94D59-826E-454F-965C-7912C206874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58" name="TextBox 3"/>
          <p:cNvSpPr txBox="1">
            <a:spLocks noChangeArrowheads="1"/>
          </p:cNvSpPr>
          <p:nvPr/>
        </p:nvSpPr>
        <p:spPr bwMode="auto">
          <a:xfrm>
            <a:off x="3479800" y="4500563"/>
            <a:ext cx="2260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5400" b="1"/>
              <a:t>Sorular</a:t>
            </a:r>
          </a:p>
        </p:txBody>
      </p:sp>
      <p:sp>
        <p:nvSpPr>
          <p:cNvPr id="3010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78E778-A6AA-FE4E-AC63-7C50D374E60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4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sz="4000" b="1" noProof="0" dirty="0" smtClean="0"/>
              <a:t>Bölüm İki</a:t>
            </a:r>
            <a:br>
              <a:rPr lang="tr-TR" sz="4000" b="1" noProof="0" dirty="0" smtClean="0"/>
            </a:br>
            <a:r>
              <a:rPr lang="tr-TR" sz="4000" b="1" noProof="0" dirty="0" smtClean="0"/>
              <a:t>Ulusal hukuktaki usul hükümleri</a:t>
            </a:r>
            <a:endParaRPr lang="tr-TR" sz="5000" noProof="0" dirty="0" smtClean="0"/>
          </a:p>
        </p:txBody>
      </p:sp>
      <p:pic>
        <p:nvPicPr>
          <p:cNvPr id="15257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155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9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155695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latin typeface="Calibri" pitchFamily="34" charset="0"/>
              </a:rPr>
              <a:t>ULUSAL HUKUK</a:t>
            </a:r>
            <a:endParaRPr lang="en-US" sz="3200" b="1" dirty="0">
              <a:latin typeface="Calibri" pitchFamily="34" charset="0"/>
            </a:endParaRPr>
          </a:p>
        </p:txBody>
      </p:sp>
      <p:sp>
        <p:nvSpPr>
          <p:cNvPr id="50" name="Slide Number Placeholder 4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63E427C-832E-47A9-85FF-BFAFE10013E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tr-TR" sz="3600" b="1" noProof="0" dirty="0" smtClean="0"/>
              <a:t>Ulusal Usul Hükümlerinin Kapsamı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eaLnBrk="1" hangingPunct="1"/>
            <a:r>
              <a:rPr lang="tr-TR" b="1" noProof="0" dirty="0" smtClean="0"/>
              <a:t>Gündem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1127"/>
            <a:ext cx="8291264" cy="438216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tr-TR" sz="2800" noProof="0" dirty="0" smtClean="0"/>
          </a:p>
          <a:p>
            <a:pPr>
              <a:lnSpc>
                <a:spcPct val="90000"/>
              </a:lnSpc>
            </a:pPr>
            <a:r>
              <a:rPr lang="tr-TR" sz="2800" noProof="0" dirty="0" smtClean="0"/>
              <a:t>Bölüm Bir – Siber Suçlara ilişkin Ulusal Maddi Mevzuat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tr-TR" sz="2800" noProof="0" dirty="0" smtClean="0"/>
          </a:p>
          <a:p>
            <a:pPr eaLnBrk="1" hangingPunct="1">
              <a:lnSpc>
                <a:spcPct val="90000"/>
              </a:lnSpc>
            </a:pPr>
            <a:r>
              <a:rPr lang="tr-TR" sz="2800" noProof="0" dirty="0" smtClean="0"/>
              <a:t>Bölüm İki – Ulusal hukuktaki usul hükümleri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tr-TR" sz="2800" noProof="0" dirty="0" smtClean="0"/>
          </a:p>
          <a:p>
            <a:pPr eaLnBrk="1" hangingPunct="1">
              <a:lnSpc>
                <a:spcPct val="90000"/>
              </a:lnSpc>
            </a:pPr>
            <a:r>
              <a:rPr lang="tr-TR" sz="2800" noProof="0" dirty="0" smtClean="0"/>
              <a:t>Bölüm Üç – Özet</a:t>
            </a:r>
          </a:p>
          <a:p>
            <a:pPr lvl="2" eaLnBrk="1" hangingPunct="1">
              <a:lnSpc>
                <a:spcPct val="90000"/>
              </a:lnSpc>
            </a:pPr>
            <a:endParaRPr lang="tr-TR" sz="2000" noProof="0" dirty="0" smtClean="0"/>
          </a:p>
          <a:p>
            <a:pPr lvl="2" eaLnBrk="1" hangingPunct="1">
              <a:lnSpc>
                <a:spcPct val="90000"/>
              </a:lnSpc>
            </a:pPr>
            <a:endParaRPr lang="tr-TR" sz="200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C453-3CDD-4E39-87C2-F0F449094713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7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sz="3600" b="1" noProof="0" dirty="0" smtClean="0"/>
              <a:t>Depolanan Bilgisayar Verilerinin Süratli Şekilde Korunması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sz="3600" b="1" noProof="0" dirty="0" smtClean="0"/>
              <a:t>Trafik Verilerinin Süratli Şekilde Korunması </a:t>
            </a:r>
            <a:br>
              <a:rPr lang="tr-TR" sz="3600" b="1" noProof="0" dirty="0" smtClean="0"/>
            </a:br>
            <a:r>
              <a:rPr lang="tr-TR" sz="3600" b="1" noProof="0" dirty="0" smtClean="0"/>
              <a:t>ve Kısmen Açıklanması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5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noProof="0" dirty="0" smtClean="0"/>
              <a:t>İbraz Emri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sz="3600" b="1" noProof="0" dirty="0" smtClean="0"/>
              <a:t>Depolanan Bilgisayar Verilerinin Aranması ve Bunlara El Konulması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2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tr-TR" sz="3600" b="1" noProof="0" dirty="0" smtClean="0"/>
              <a:t>Trafik Verilerinin Gerçek Zamanlı Toplanması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4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tr-TR" sz="3600" b="1" noProof="0" dirty="0" smtClean="0"/>
              <a:t>İçerik Verilerinin </a:t>
            </a:r>
            <a:r>
              <a:rPr lang="tr-TR" sz="3600" b="1" noProof="0" dirty="0" smtClean="0"/>
              <a:t>Ele Geçirilmesi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noProof="0" dirty="0" smtClean="0"/>
              <a:t>Şartlar ve güvenceler</a:t>
            </a:r>
            <a:endParaRPr lang="tr-TR" sz="3600" b="1" noProof="0" dirty="0">
              <a:latin typeface="Calibri" charset="0"/>
              <a:cs typeface="Times New Roman" charset="0"/>
            </a:endParaRP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58" name="TextBox 3"/>
          <p:cNvSpPr txBox="1">
            <a:spLocks noChangeArrowheads="1"/>
          </p:cNvSpPr>
          <p:nvPr/>
        </p:nvSpPr>
        <p:spPr bwMode="auto">
          <a:xfrm>
            <a:off x="3479800" y="4500563"/>
            <a:ext cx="2260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5400" b="1"/>
              <a:t>Sorular</a:t>
            </a:r>
          </a:p>
        </p:txBody>
      </p:sp>
      <p:sp>
        <p:nvSpPr>
          <p:cNvPr id="3010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78E778-A6AA-FE4E-AC63-7C50D374E60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9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tr-TR" sz="3600" b="1" noProof="0" dirty="0" smtClean="0"/>
              <a:t>Bölüm Üç</a:t>
            </a:r>
            <a:br>
              <a:rPr lang="tr-TR" sz="3600" b="1" noProof="0" dirty="0" smtClean="0"/>
            </a:br>
            <a:r>
              <a:rPr lang="tr-TR" sz="3600" b="1" noProof="0" dirty="0" smtClean="0"/>
              <a:t>Özet</a:t>
            </a:r>
            <a:endParaRPr lang="tr-TR" sz="3600" noProof="0" dirty="0" smtClean="0"/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35075"/>
            <a:ext cx="8219256" cy="489108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tr-TR" sz="2400" noProof="0" dirty="0" smtClean="0"/>
          </a:p>
          <a:p>
            <a:pPr>
              <a:lnSpc>
                <a:spcPct val="80000"/>
              </a:lnSpc>
              <a:buNone/>
            </a:pPr>
            <a:r>
              <a:rPr lang="tr-TR" sz="3300" noProof="0" dirty="0" smtClean="0"/>
              <a:t>Bu oturumun sonunda katılımcılar:</a:t>
            </a:r>
          </a:p>
          <a:p>
            <a:pPr>
              <a:lnSpc>
                <a:spcPct val="80000"/>
              </a:lnSpc>
            </a:pPr>
            <a:endParaRPr lang="tr-TR" sz="3300" noProof="0" dirty="0" smtClean="0"/>
          </a:p>
          <a:p>
            <a:r>
              <a:rPr lang="tr-TR" sz="3300" noProof="0" dirty="0" smtClean="0"/>
              <a:t>Mevcut ulusal hukuka dayalı olarak, maddi ceza hukuku hükümlerini sıralayabilecek ve suçları tanımlamada kullanılan bazı temel faktörleri tespit edebilecektir,</a:t>
            </a:r>
          </a:p>
          <a:p>
            <a:r>
              <a:rPr lang="tr-TR" sz="3300" noProof="0" dirty="0" smtClean="0"/>
              <a:t>Ulusal hukuk kapsamında şartların ve güvencelerin önemini açıklayabilecektir,</a:t>
            </a:r>
          </a:p>
          <a:p>
            <a:r>
              <a:rPr lang="tr-TR" sz="3300" noProof="0" dirty="0" smtClean="0"/>
              <a:t>Ulusal hukuk kapsamında mevcut usul hükümlerini açıklayabilecektir, </a:t>
            </a:r>
          </a:p>
          <a:p>
            <a:r>
              <a:rPr lang="tr-TR" sz="3300" noProof="0" dirty="0" smtClean="0"/>
              <a:t>Ulusal mevzuat ile başta Budapeşte Sözleşmesi olmak üzere uluslararası sözleşmeler arasındaki uyumlaştırma ihtiyaçlarını ve avantajlarını analiz edebilecektir. </a:t>
            </a:r>
            <a:endParaRPr lang="tr-TR" sz="3300" noProof="0" dirty="0"/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tr-TR" b="1" noProof="0" dirty="0" smtClean="0"/>
              <a:t>Özet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4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eaLnBrk="1" hangingPunct="1"/>
            <a:r>
              <a:rPr lang="tr-TR" b="1" noProof="0" dirty="0" smtClean="0"/>
              <a:t>Oturumun Hedefleri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tr-TR" sz="2700" noProof="0" dirty="0" smtClean="0"/>
              <a:t>Bu oturumun sonunda katılımcılar:</a:t>
            </a:r>
          </a:p>
          <a:p>
            <a:pPr eaLnBrk="1" hangingPunct="1">
              <a:lnSpc>
                <a:spcPct val="80000"/>
              </a:lnSpc>
            </a:pPr>
            <a:endParaRPr lang="tr-TR" sz="2700" noProof="0" dirty="0" smtClean="0"/>
          </a:p>
          <a:p>
            <a:r>
              <a:rPr lang="tr-TR" sz="2400" noProof="0" dirty="0" smtClean="0"/>
              <a:t>Mevcut ulusal hukuka dayalı olarak, maddi ceza hukuku hükümlerini sıralayabilecek ve suçları tanımlamada kullanılan bazı temel faktörleri tespit edebilecektir,</a:t>
            </a:r>
          </a:p>
          <a:p>
            <a:r>
              <a:rPr lang="tr-TR" sz="2400" noProof="0" dirty="0" smtClean="0"/>
              <a:t>Ulusal hukuk kapsamında şartların ve güvencelerin önemini açıklayabilecektir,</a:t>
            </a:r>
          </a:p>
          <a:p>
            <a:r>
              <a:rPr lang="tr-TR" sz="2400" noProof="0" dirty="0" smtClean="0"/>
              <a:t>Ulusal hukuk kapsamında mevcut usul hükümlerini açıklayabilecektir, </a:t>
            </a:r>
          </a:p>
          <a:p>
            <a:r>
              <a:rPr lang="tr-TR" sz="2400" noProof="0" dirty="0" smtClean="0"/>
              <a:t>Ulusal mevzuat ile başta Budapeşte Sözleşmesi olmak üzere uluslararası sözleşmeler arasındaki uyumlaştırma ihtiyaçlarını ve avantajlarını analiz edebilecektir.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81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491880" y="4500563"/>
            <a:ext cx="226055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5400" b="1" smtClean="0">
                <a:latin typeface="Calibri" pitchFamily="34" charset="0"/>
              </a:rPr>
              <a:t>Sorular</a:t>
            </a:r>
            <a:endParaRPr lang="en-GB" sz="5400" b="1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9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58" name="TextBox 3"/>
          <p:cNvSpPr txBox="1">
            <a:spLocks noChangeArrowheads="1"/>
          </p:cNvSpPr>
          <p:nvPr/>
        </p:nvSpPr>
        <p:spPr bwMode="auto">
          <a:xfrm>
            <a:off x="3479800" y="4500563"/>
            <a:ext cx="2260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5400" b="1"/>
              <a:t>Sorular</a:t>
            </a:r>
          </a:p>
        </p:txBody>
      </p:sp>
      <p:sp>
        <p:nvSpPr>
          <p:cNvPr id="30105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-94"/>
              <a:buChar char="•"/>
              <a:defRPr sz="3200">
                <a:solidFill>
                  <a:schemeClr val="tx1"/>
                </a:solidFill>
                <a:latin typeface="Calibri" charset="-94"/>
                <a:ea typeface="MS PGothic" charset="-128"/>
              </a:defRPr>
            </a:lvl1pPr>
            <a:lvl2pPr marL="742950" indent="-285750">
              <a:spcBef>
                <a:spcPct val="20000"/>
              </a:spcBef>
              <a:buFont typeface="Arial" charset="-94"/>
              <a:buChar char="–"/>
              <a:defRPr sz="2800">
                <a:solidFill>
                  <a:schemeClr val="tx1"/>
                </a:solidFill>
                <a:latin typeface="Calibri" charset="-94"/>
                <a:ea typeface="MS PGothic" charset="-128"/>
              </a:defRPr>
            </a:lvl2pPr>
            <a:lvl3pPr marL="1143000" indent="-228600">
              <a:spcBef>
                <a:spcPct val="20000"/>
              </a:spcBef>
              <a:buFont typeface="Arial" charset="-94"/>
              <a:buChar char="•"/>
              <a:defRPr sz="2400">
                <a:solidFill>
                  <a:schemeClr val="tx1"/>
                </a:solidFill>
                <a:latin typeface="Calibri" charset="-94"/>
                <a:ea typeface="MS PGothic" charset="-128"/>
              </a:defRPr>
            </a:lvl3pPr>
            <a:lvl4pPr marL="1600200" indent="-228600">
              <a:spcBef>
                <a:spcPct val="20000"/>
              </a:spcBef>
              <a:buFont typeface="Arial" charset="-94"/>
              <a:buChar char="–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4pPr>
            <a:lvl5pPr marL="2057400" indent="-228600">
              <a:spcBef>
                <a:spcPct val="20000"/>
              </a:spcBef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-94"/>
              <a:buChar char="»"/>
              <a:defRPr sz="2000">
                <a:solidFill>
                  <a:schemeClr val="tx1"/>
                </a:solidFill>
                <a:latin typeface="Calibri" charset="-94"/>
                <a:ea typeface="MS PGothic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78E778-A6AA-FE4E-AC63-7C50D374E600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64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tr-TR" sz="4000" b="1" noProof="0" dirty="0" smtClean="0">
                <a:ea typeface="MS PGothic" charset="0"/>
                <a:cs typeface="MS PGothic" charset="0"/>
              </a:rPr>
              <a:t>Bölüm Bir</a:t>
            </a:r>
            <a:br>
              <a:rPr lang="tr-TR" sz="4000" b="1" noProof="0" dirty="0" smtClean="0">
                <a:ea typeface="MS PGothic" charset="0"/>
                <a:cs typeface="MS PGothic" charset="0"/>
              </a:rPr>
            </a:br>
            <a:r>
              <a:rPr lang="tr-TR" sz="4000" b="1" noProof="0" dirty="0" smtClean="0">
                <a:ea typeface="MS PGothic" charset="0"/>
                <a:cs typeface="MS PGothic" charset="0"/>
              </a:rPr>
              <a:t>Ulusal Maddi Ceza Hukuku</a:t>
            </a:r>
            <a:endParaRPr lang="tr-TR" sz="4000" b="1" noProof="0" dirty="0">
              <a:ea typeface="MS PGothic" charset="0"/>
              <a:cs typeface="MS PGothic" charset="0"/>
            </a:endParaRPr>
          </a:p>
        </p:txBody>
      </p:sp>
      <p:pic>
        <p:nvPicPr>
          <p:cNvPr id="2385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859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03369F-8C09-45E4-B115-FED25726EB8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7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2396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4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6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27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8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9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0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1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2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3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4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5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6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7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8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39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0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1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2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3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4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5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6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7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8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49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0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1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652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3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54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5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6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7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8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59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0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1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2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3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4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  <p:sp>
          <p:nvSpPr>
            <p:cNvPr id="239665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x-none" sz="1800"/>
            </a:p>
          </p:txBody>
        </p:sp>
      </p:grpSp>
      <p:sp>
        <p:nvSpPr>
          <p:cNvPr id="239619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x-none" b="1" dirty="0" smtClean="0"/>
              <a:t>ULUSAL HUKUK</a:t>
            </a:r>
            <a:endParaRPr lang="en-US" altLang="x-none" b="1" dirty="0"/>
          </a:p>
        </p:txBody>
      </p:sp>
      <p:sp>
        <p:nvSpPr>
          <p:cNvPr id="239620" name="Slide Number Placeholder 4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BBF37DA-0116-452F-8FD1-1A58389C3E14}" type="slidenum">
              <a:rPr lang="en-US" altLang="x-none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x-none" sz="1200">
              <a:solidFill>
                <a:srgbClr val="898989"/>
              </a:solidFill>
            </a:endParaRPr>
          </a:p>
        </p:txBody>
      </p:sp>
      <p:sp>
        <p:nvSpPr>
          <p:cNvPr id="239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888176-5AE2-473C-BF4C-7A32C9D897E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8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Yasadışı Erişim</a:t>
            </a: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 smtClean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  <a:endParaRPr lang="tr-TR" altLang="en-US" sz="2800" noProof="0" dirty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2416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EB0542-1441-4B06-813B-74074EE40E0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Yasadışı </a:t>
            </a:r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Ele Geçirme</a:t>
            </a:r>
            <a:endParaRPr lang="tr-TR" altLang="x-none" b="1" noProof="0" dirty="0" smtClean="0"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437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71BA59-1982-40FF-86CA-F1C4AB66DA7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9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altLang="x-none" b="1" noProof="0" dirty="0" smtClean="0">
                <a:ea typeface="ＭＳ Ｐゴシック" pitchFamily="34" charset="-128"/>
                <a:cs typeface="Times New Roman" pitchFamily="18" charset="0"/>
              </a:rPr>
              <a:t>Verilere Müdahale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>
              <a:lnSpc>
                <a:spcPct val="90000"/>
              </a:lnSpc>
              <a:buNone/>
            </a:pPr>
            <a:r>
              <a:rPr lang="tr-TR" altLang="en-US" sz="2800" noProof="0" dirty="0">
                <a:solidFill>
                  <a:srgbClr val="FF0000"/>
                </a:solidFill>
                <a:ea typeface="ＭＳ Ｐゴシック" pitchFamily="34" charset="-128"/>
              </a:rPr>
              <a:t>Eğitmen buraya Ulusal Mevzuat Hükmü ekleyecek </a:t>
            </a:r>
          </a:p>
        </p:txBody>
      </p:sp>
      <p:sp>
        <p:nvSpPr>
          <p:cNvPr id="245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EEB7C-66B8-4221-A4EE-A43D08D3D33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2370</TotalTime>
  <Words>900</Words>
  <Application>Microsoft Macintosh PowerPoint</Application>
  <PresentationFormat>Ekran Gösterisi (4:3)</PresentationFormat>
  <Paragraphs>185</Paragraphs>
  <Slides>30</Slides>
  <Notes>27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7" baseType="lpstr">
      <vt:lpstr>Arial Narrow</vt:lpstr>
      <vt:lpstr>Calibri</vt:lpstr>
      <vt:lpstr>MS PGothic</vt:lpstr>
      <vt:lpstr>ＭＳ Ｐゴシック</vt:lpstr>
      <vt:lpstr>Times New Roman</vt:lpstr>
      <vt:lpstr>Arial</vt:lpstr>
      <vt:lpstr>Office Theme</vt:lpstr>
      <vt:lpstr> Hakim ve Savcılar için Siber Suçlar Konusuna Giriş Eğitimi</vt:lpstr>
      <vt:lpstr>Gündem</vt:lpstr>
      <vt:lpstr>Oturumun Hedefleri</vt:lpstr>
      <vt:lpstr>PowerPoint Sunusu</vt:lpstr>
      <vt:lpstr>Bölüm Bir Ulusal Maddi Ceza Hukuku</vt:lpstr>
      <vt:lpstr>PowerPoint Sunusu</vt:lpstr>
      <vt:lpstr>Yasadışı Erişim</vt:lpstr>
      <vt:lpstr>Yasadışı Ele Geçirme</vt:lpstr>
      <vt:lpstr>Verilere Müdahale</vt:lpstr>
      <vt:lpstr>Sisteme Müdahale</vt:lpstr>
      <vt:lpstr>Cihazların Kötüye Kullanılması</vt:lpstr>
      <vt:lpstr>Bilgisayarla Bağlantılı Sahtecilik</vt:lpstr>
      <vt:lpstr>Bilgisayarla Bağlantılı Dolandırıcılık</vt:lpstr>
      <vt:lpstr>Çocuk Pornografisiyle  Bağlantılı Suçlar </vt:lpstr>
      <vt:lpstr>Telif Haklarına ilişkin Suçlar </vt:lpstr>
      <vt:lpstr>PowerPoint Sunusu</vt:lpstr>
      <vt:lpstr>Bölüm İki Ulusal hukuktaki usul hükümleri</vt:lpstr>
      <vt:lpstr>PowerPoint Sunusu</vt:lpstr>
      <vt:lpstr>Ulusal Usul Hükümlerinin Kapsamı</vt:lpstr>
      <vt:lpstr>Depolanan Bilgisayar Verilerinin Süratli Şekilde Korunması</vt:lpstr>
      <vt:lpstr>Trafik Verilerinin Süratli Şekilde Korunması  ve Kısmen Açıklanması</vt:lpstr>
      <vt:lpstr>İbraz Emri</vt:lpstr>
      <vt:lpstr>Depolanan Bilgisayar Verilerinin Aranması ve Bunlara El Konulması</vt:lpstr>
      <vt:lpstr>Trafik Verilerinin Gerçek Zamanlı Toplanması</vt:lpstr>
      <vt:lpstr>İçerik Verilerinin Ele Geçirilmesi</vt:lpstr>
      <vt:lpstr>Şartlar ve güvenceler</vt:lpstr>
      <vt:lpstr>PowerPoint Sunusu</vt:lpstr>
      <vt:lpstr>Bölüm Üç Özet</vt:lpstr>
      <vt:lpstr>Özet</vt:lpstr>
      <vt:lpstr>PowerPoint Sunusu</vt:lpstr>
    </vt:vector>
  </TitlesOfParts>
  <Company>Council of Europe</Company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LUCCHETTI Matteo</dc:creator>
  <cp:lastModifiedBy>defne orhun</cp:lastModifiedBy>
  <cp:revision>35</cp:revision>
  <dcterms:created xsi:type="dcterms:W3CDTF">2017-07-13T13:26:16Z</dcterms:created>
  <dcterms:modified xsi:type="dcterms:W3CDTF">2017-10-28T09:22:52Z</dcterms:modified>
</cp:coreProperties>
</file>